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1" r:id="rId2"/>
    <p:sldId id="256" r:id="rId3"/>
    <p:sldId id="258" r:id="rId4"/>
    <p:sldId id="260" r:id="rId5"/>
    <p:sldId id="262" r:id="rId6"/>
    <p:sldId id="284" r:id="rId7"/>
    <p:sldId id="285" r:id="rId8"/>
    <p:sldId id="286" r:id="rId9"/>
    <p:sldId id="288" r:id="rId10"/>
    <p:sldId id="287" r:id="rId11"/>
    <p:sldId id="292" r:id="rId12"/>
    <p:sldId id="301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7" autoAdjust="0"/>
    <p:restoredTop sz="94660"/>
  </p:normalViewPr>
  <p:slideViewPr>
    <p:cSldViewPr snapToGrid="0">
      <p:cViewPr varScale="1">
        <p:scale>
          <a:sx n="54" d="100"/>
          <a:sy n="54" d="100"/>
        </p:scale>
        <p:origin x="6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78F98-13AB-498A-A402-BF66EDB22DA6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8A176-B7D4-4041-9C49-DC93E9D801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04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97679-1415-4820-BE61-08F8B2CB1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C22CC1-041C-40EB-8240-D81EF23C7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DCDC0D-B35C-4F33-8587-13BF79E79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D58-D29E-414C-9CD3-7C495751F3AE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B5337F-8DED-4657-B926-F61878B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669991-BC09-4A79-A10C-E8296C75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2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84291-1AB8-4687-87B1-7D7F26504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EB41B0-E08F-4D9E-899A-BFB54B944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5A51C0-2C51-4B11-A990-E7FF6862E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D58-D29E-414C-9CD3-7C495751F3AE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1C0297-7F23-413E-B61B-4A69D7484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B26049-AC73-4AA6-BE84-958C9A04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902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CAD2D3-1986-4944-9E98-60E9D948C0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0D7BB8-257C-47B8-BDF3-41CE03227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18AC30-0D42-4A23-84B5-CA6975DCE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D58-D29E-414C-9CD3-7C495751F3AE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B2E6B0-F2EE-4CA7-80D6-0BA201728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C8041B-8510-4661-BD3E-6ECDFBD5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24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7D6BF-82DE-4735-AA1A-AEA1188B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9A2298-8566-4192-BFB0-1108B43F3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F84BBC-777B-4BB6-81C6-584E8957B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D58-D29E-414C-9CD3-7C495751F3AE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1E1F26-7BB7-4B1A-AEB3-F6A76668D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24F2F9-57B3-4228-9E95-C3DFED28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0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A690F-7847-4D1B-99AC-28BE8B15C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56B5B2-CE7D-42D4-B987-374D3E11B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D83DC4-A4F5-4035-8572-BDB0A3C80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D58-D29E-414C-9CD3-7C495751F3AE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7C8EDE-8984-4B45-802E-517EE86F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349EEC-D49A-4D06-B2E8-378ABE336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299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70C7F-D391-4E5B-B11F-0F4BD996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44819D-C0FE-4F40-AA4B-818716304A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B32CDC-74ED-4858-95DD-C88C8D305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DE2FAD-AB07-485D-B8F1-988AEDC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D58-D29E-414C-9CD3-7C495751F3AE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4D2F98-EC60-42EC-8AE2-5C6DE257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D0464F-18F3-4063-9D5C-86D862A7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577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3F279-D05E-46B6-952E-69D017FDD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F08DA3-D575-4CFC-A99D-E8763F2A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04C8D5-1D6F-4088-9F87-9C442E2DA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93A572-756C-4FBC-A3F4-8AED47AC4D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B35E88-72A4-47D6-BB1D-BDA5D42E14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BA9B37B-70E8-4A51-B6C2-65834768A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D58-D29E-414C-9CD3-7C495751F3AE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AD2795-6054-470B-9F4E-9DA85CA8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A1C86BF-6D5E-4196-AB07-77059700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370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07775-D28C-428E-86A2-2E5C1B28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039E57-9119-4C87-AE1B-C71058A69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D58-D29E-414C-9CD3-7C495751F3AE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CC5969-F412-4963-85F1-0F851A42E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02208B-2366-4602-8B03-214449B8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94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26E70E-53FB-4059-82FC-3B8750597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D58-D29E-414C-9CD3-7C495751F3AE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20D207-472B-407A-B180-57406E025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625820-B6AA-4863-BBE9-E430393C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744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BD21E0-99B6-41F5-8522-DC9E4A91E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CEFDDE-CD4C-4FA9-AEF9-B313A12D2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2B1326-02E8-4665-9F85-3164BDAD1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912AB4-121A-401A-BA86-AE46CD476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D58-D29E-414C-9CD3-7C495751F3AE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7A3205-EEC2-43C7-A1B3-8C87A74DA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A4571C-005A-42F0-B817-3E26604E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189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D0234-85FD-4720-B650-896327B7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0701458-49DC-43D8-B653-F3B6C21F7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772103-B430-4D9E-BA7B-9B9E4CCA7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70D683-8FCD-4B51-B1BC-E749A0E4C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D58-D29E-414C-9CD3-7C495751F3AE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2312ED-F9D3-416E-960A-2FA52287A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2F89F7-3EC9-449E-830A-7EE8F7040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35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B62034F-56A4-4421-9597-FE5AB0406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FD7409-F6A1-4E09-8759-3EF57E80F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DDAFF6-233A-4617-B7CE-C8C60177E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71D58-D29E-414C-9CD3-7C495751F3AE}" type="datetimeFigureOut">
              <a:rPr lang="zh-CN" altLang="en-US" smtClean="0"/>
              <a:t>2023/6/19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AE485C-62B7-4375-BC8A-973F1B8050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4B4497-6A24-4DF3-98E0-05BA9577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0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F993B5-5034-4CD9-ACF4-9BADF1268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0" y="1281564"/>
            <a:ext cx="2949476" cy="23153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6C52362-D9FD-0055-112D-E5EC679C3E38}"/>
              </a:ext>
            </a:extLst>
          </p:cNvPr>
          <p:cNvSpPr txBox="1"/>
          <p:nvPr/>
        </p:nvSpPr>
        <p:spPr>
          <a:xfrm>
            <a:off x="427764" y="3602851"/>
            <a:ext cx="3247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image in R,G,B bands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BD3999-A626-2E57-D7D6-A76D85F1F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236" y="1216744"/>
            <a:ext cx="2600017" cy="38923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541CE8-64CE-1979-3C1C-12539B39E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56" y="1216744"/>
            <a:ext cx="2618686" cy="389236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B224565-6902-3AC6-BF61-582869444ACE}"/>
              </a:ext>
            </a:extLst>
          </p:cNvPr>
          <p:cNvSpPr txBox="1"/>
          <p:nvPr/>
        </p:nvSpPr>
        <p:spPr>
          <a:xfrm>
            <a:off x="3938741" y="5097457"/>
            <a:ext cx="215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 in False Color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9E5EF7C-B472-1CF7-FD4C-AA765750F6C2}"/>
              </a:ext>
            </a:extLst>
          </p:cNvPr>
          <p:cNvSpPr txBox="1"/>
          <p:nvPr/>
        </p:nvSpPr>
        <p:spPr>
          <a:xfrm>
            <a:off x="6730268" y="5109108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 in Grey Scale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11389A4-7C76-2E14-8164-AC1B5610D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6" y="3978131"/>
            <a:ext cx="3510265" cy="248245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AA352DB-088E-5F01-36B0-F185DC87AEBE}"/>
              </a:ext>
            </a:extLst>
          </p:cNvPr>
          <p:cNvSpPr txBox="1"/>
          <p:nvPr/>
        </p:nvSpPr>
        <p:spPr>
          <a:xfrm>
            <a:off x="697108" y="6281869"/>
            <a:ext cx="270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Correlation with </a:t>
            </a:r>
            <a:r>
              <a:rPr lang="en-US" altLang="zh-CN" dirty="0" err="1"/>
              <a:t>chlor_a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8D36B0-4B13-6B72-FE5A-07180ED10A4E}"/>
              </a:ext>
            </a:extLst>
          </p:cNvPr>
          <p:cNvSpPr txBox="1"/>
          <p:nvPr/>
        </p:nvSpPr>
        <p:spPr>
          <a:xfrm>
            <a:off x="3503618" y="5728155"/>
            <a:ext cx="6178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Hu,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+mn-ea"/>
              </a:rPr>
              <a:t>Chuanmin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. "An empirical approach to derive MODIS ocean color patterns under severe sun glint."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+mn-ea"/>
              </a:rPr>
              <a:t>Geophysical Research Letters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 38.1 (2011).</a:t>
            </a:r>
            <a:endParaRPr lang="zh-CN" altLang="en-US" dirty="0"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34CA71-2DA6-21E0-D4AF-043E9E668F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998" y="1199683"/>
            <a:ext cx="3025002" cy="23153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3706AA-14FD-AE1E-9793-1F7803CC45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010" y="3596903"/>
            <a:ext cx="1947877" cy="257100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187F20B-2F1F-12A1-D3C1-A9743BA7BD8C}"/>
              </a:ext>
            </a:extLst>
          </p:cNvPr>
          <p:cNvSpPr txBox="1"/>
          <p:nvPr/>
        </p:nvSpPr>
        <p:spPr>
          <a:xfrm>
            <a:off x="9682168" y="6076004"/>
            <a:ext cx="210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 results in the original paper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470005-BE65-4A38-8B24-28CB8270C768}"/>
              </a:ext>
            </a:extLst>
          </p:cNvPr>
          <p:cNvSpPr txBox="1"/>
          <p:nvPr/>
        </p:nvSpPr>
        <p:spPr>
          <a:xfrm>
            <a:off x="420570" y="426606"/>
            <a:ext cx="606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Some example works during working time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08627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1221ABD-B9BD-5EAF-60F4-63366E211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67" y="2844799"/>
            <a:ext cx="7224765" cy="2743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74B782-FE8C-B8FB-A63B-790A0AF65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06" y="400032"/>
            <a:ext cx="3505226" cy="23622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A16E02C-ECA9-795E-FF66-1DF0345945F4}"/>
              </a:ext>
            </a:extLst>
          </p:cNvPr>
          <p:cNvSpPr txBox="1"/>
          <p:nvPr/>
        </p:nvSpPr>
        <p:spPr>
          <a:xfrm>
            <a:off x="1339850" y="5791200"/>
            <a:ext cx="937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Gupta,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Akshita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, et al. "Ow-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detr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Open-world detection transformer."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Proceedings of the IEEE/CVF Conference on Computer Vision and Pattern Recognition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2022.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07C6DA-0A98-47B5-FF41-FE6E4E673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80" y="1269981"/>
            <a:ext cx="3567139" cy="117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44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126E40-161B-796C-68AF-89FC9C7CB2B6}"/>
              </a:ext>
            </a:extLst>
          </p:cNvPr>
          <p:cNvSpPr txBox="1"/>
          <p:nvPr/>
        </p:nvSpPr>
        <p:spPr>
          <a:xfrm>
            <a:off x="869950" y="780249"/>
            <a:ext cx="989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Class agnostic vision tasks(visual counting, pose estimation, etc.)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831ADC-B2BC-244C-6148-13B7E9F4C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1273952"/>
            <a:ext cx="4140200" cy="16421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888407-F9AE-742E-8D24-7639F6F4A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70" y="3124208"/>
            <a:ext cx="7809730" cy="22538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8F7209-45FA-AB2D-EACC-89DBD4E9C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614" y="1066799"/>
            <a:ext cx="5408735" cy="20574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8B522BC-999B-BD36-669A-B91B216F219A}"/>
              </a:ext>
            </a:extLst>
          </p:cNvPr>
          <p:cNvSpPr txBox="1"/>
          <p:nvPr/>
        </p:nvSpPr>
        <p:spPr>
          <a:xfrm>
            <a:off x="1143000" y="5499100"/>
            <a:ext cx="937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Ranjan,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Viresh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, et al. "Learning to count everything."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Proceedings of the IEEE/CVF Conference on Computer Vision and Pattern Recognition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678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9D3AB58-53AD-1355-73D3-FD33FA96AAA7}"/>
              </a:ext>
            </a:extLst>
          </p:cNvPr>
          <p:cNvSpPr txBox="1"/>
          <p:nvPr/>
        </p:nvSpPr>
        <p:spPr>
          <a:xfrm>
            <a:off x="1296140" y="1162975"/>
            <a:ext cx="99341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The topics I </a:t>
            </a:r>
            <a:r>
              <a:rPr lang="en-US" altLang="zh-CN" sz="2000" b="1"/>
              <a:t>am studying</a:t>
            </a:r>
            <a:r>
              <a:rPr lang="en-US" altLang="zh-CN" sz="2000" b="1" dirty="0"/>
              <a:t>:</a:t>
            </a:r>
          </a:p>
          <a:p>
            <a:endParaRPr lang="en-US" altLang="zh-CN" dirty="0"/>
          </a:p>
          <a:p>
            <a:r>
              <a:rPr lang="en-US" altLang="zh-CN" sz="2000" dirty="0"/>
              <a:t>AIGC</a:t>
            </a:r>
          </a:p>
          <a:p>
            <a:r>
              <a:rPr lang="en-US" altLang="zh-CN" sz="2000" dirty="0"/>
              <a:t>Vision/multi-modality foundation model</a:t>
            </a:r>
          </a:p>
          <a:p>
            <a:r>
              <a:rPr lang="en-US" altLang="zh-CN" sz="2000" dirty="0"/>
              <a:t>Reinforcement Learning and Multi-agent Reinforcement Learning</a:t>
            </a:r>
          </a:p>
          <a:p>
            <a:r>
              <a:rPr lang="en-US" altLang="zh-CN" sz="2000" dirty="0"/>
              <a:t>Federated Learning(Personalization, trustworthy FL)</a:t>
            </a:r>
          </a:p>
          <a:p>
            <a:r>
              <a:rPr lang="en-US" altLang="zh-CN" sz="2000" dirty="0"/>
              <a:t>Machine Learning with Graphs</a:t>
            </a:r>
          </a:p>
          <a:p>
            <a:r>
              <a:rPr lang="en-US" altLang="zh-CN" sz="2000" dirty="0"/>
              <a:t>etc.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415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画布 1">
            <a:extLst>
              <a:ext uri="{FF2B5EF4-FFF2-40B4-BE49-F238E27FC236}">
                <a16:creationId xmlns:a16="http://schemas.microsoft.com/office/drawing/2014/main" id="{4A54C703-4016-6573-9696-8EC5B164C3CC}"/>
              </a:ext>
            </a:extLst>
          </p:cNvPr>
          <p:cNvGrpSpPr/>
          <p:nvPr/>
        </p:nvGrpSpPr>
        <p:grpSpPr>
          <a:xfrm>
            <a:off x="484904" y="1680472"/>
            <a:ext cx="3553967" cy="4246525"/>
            <a:chOff x="0" y="0"/>
            <a:chExt cx="2385060" cy="257556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6875A38-972C-B62E-A536-918A45961D0A}"/>
                </a:ext>
              </a:extLst>
            </p:cNvPr>
            <p:cNvSpPr/>
            <p:nvPr/>
          </p:nvSpPr>
          <p:spPr>
            <a:xfrm>
              <a:off x="0" y="0"/>
              <a:ext cx="2385060" cy="2575560"/>
            </a:xfrm>
            <a:prstGeom prst="rect">
              <a:avLst/>
            </a:prstGeom>
            <a:solidFill>
              <a:prstClr val="white"/>
            </a:solidFill>
          </p:spPr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D38B0CF-B659-6C74-B21E-3A031AF1AD78}"/>
                </a:ext>
              </a:extLst>
            </p:cNvPr>
            <p:cNvSpPr/>
            <p:nvPr/>
          </p:nvSpPr>
          <p:spPr>
            <a:xfrm>
              <a:off x="144780" y="1165860"/>
              <a:ext cx="160020" cy="15240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C921358-842F-C9A1-771A-410BFD5408F7}"/>
                </a:ext>
              </a:extLst>
            </p:cNvPr>
            <p:cNvSpPr/>
            <p:nvPr/>
          </p:nvSpPr>
          <p:spPr>
            <a:xfrm>
              <a:off x="2057400" y="1173480"/>
              <a:ext cx="144780" cy="14478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35355C2-9435-8208-1330-DF47C2E423A8}"/>
                </a:ext>
              </a:extLst>
            </p:cNvPr>
            <p:cNvCxnSpPr>
              <a:cxnSpLocks/>
              <a:stCxn id="12" idx="6"/>
              <a:endCxn id="13" idx="2"/>
            </p:cNvCxnSpPr>
            <p:nvPr/>
          </p:nvCxnSpPr>
          <p:spPr>
            <a:xfrm>
              <a:off x="304800" y="1242060"/>
              <a:ext cx="1752600" cy="381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C603F07-D599-F3CB-8081-75767A785DB3}"/>
                </a:ext>
              </a:extLst>
            </p:cNvPr>
            <p:cNvCxnSpPr>
              <a:cxnSpLocks/>
            </p:cNvCxnSpPr>
            <p:nvPr/>
          </p:nvCxnSpPr>
          <p:spPr>
            <a:xfrm>
              <a:off x="1196340" y="186648"/>
              <a:ext cx="7620" cy="2070144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FD5B46AA-A16C-008C-87B4-525D60E1FA1A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 flipV="1">
              <a:off x="304800" y="822960"/>
              <a:ext cx="891540" cy="41910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53E8E40-2BE6-A0A0-3E5E-BEF76C91AAF3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1203960" y="830580"/>
              <a:ext cx="853440" cy="41529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BB3D91A9-9A5F-DD66-B409-BF704F8E1357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304800" y="1242060"/>
              <a:ext cx="891540" cy="79248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371C05D-9FB1-08B9-6750-303425815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3960" y="1251584"/>
              <a:ext cx="845820" cy="782956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20" name="箭头: 下弧形 19">
              <a:extLst>
                <a:ext uri="{FF2B5EF4-FFF2-40B4-BE49-F238E27FC236}">
                  <a16:creationId xmlns:a16="http://schemas.microsoft.com/office/drawing/2014/main" id="{450C1496-3907-95F8-E573-7F9397751A87}"/>
                </a:ext>
              </a:extLst>
            </p:cNvPr>
            <p:cNvSpPr/>
            <p:nvPr/>
          </p:nvSpPr>
          <p:spPr>
            <a:xfrm rot="10800000">
              <a:off x="944880" y="1668780"/>
              <a:ext cx="449580" cy="190500"/>
            </a:xfrm>
            <a:prstGeom prst="curvedUp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箭头: 下弧形 20">
              <a:extLst>
                <a:ext uri="{FF2B5EF4-FFF2-40B4-BE49-F238E27FC236}">
                  <a16:creationId xmlns:a16="http://schemas.microsoft.com/office/drawing/2014/main" id="{4E853CF2-AF58-2077-35ED-017EC6822D56}"/>
                </a:ext>
              </a:extLst>
            </p:cNvPr>
            <p:cNvSpPr/>
            <p:nvPr/>
          </p:nvSpPr>
          <p:spPr>
            <a:xfrm rot="10588075">
              <a:off x="804239" y="653865"/>
              <a:ext cx="728008" cy="348553"/>
            </a:xfrm>
            <a:prstGeom prst="curvedUp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2DAB8F5D-9CA3-6D2E-0EB0-39B3F94B2451}"/>
              </a:ext>
            </a:extLst>
          </p:cNvPr>
          <p:cNvSpPr txBox="1"/>
          <p:nvPr/>
        </p:nvSpPr>
        <p:spPr>
          <a:xfrm>
            <a:off x="508101" y="1262881"/>
            <a:ext cx="45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Basic Primitives---Arc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C4F0D37A-1F59-C8DC-D01F-99A9EFAB5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18" y="4194101"/>
            <a:ext cx="3505504" cy="238526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54DC6704-9D1A-B0A3-8BA6-E61A7AAFD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232" y="654665"/>
            <a:ext cx="3161871" cy="342536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03CEAAB-3EC7-7034-322E-04558FCFA7ED}"/>
              </a:ext>
            </a:extLst>
          </p:cNvPr>
          <p:cNvSpPr txBox="1"/>
          <p:nvPr/>
        </p:nvSpPr>
        <p:spPr>
          <a:xfrm>
            <a:off x="8014624" y="1062638"/>
            <a:ext cx="403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bulge = 2H/L = tan(beta)= tan(alpha/2) 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7E2DEB-02AB-566E-17E5-1D23B4A98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41" y="1586316"/>
            <a:ext cx="2736921" cy="64042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516D8E4-B015-E553-76C9-6CFEEF649C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41" y="2230982"/>
            <a:ext cx="1894878" cy="57345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326971B-9C76-4DC7-393D-FC23CB21A2BA}"/>
              </a:ext>
            </a:extLst>
          </p:cNvPr>
          <p:cNvSpPr txBox="1"/>
          <p:nvPr/>
        </p:nvSpPr>
        <p:spPr>
          <a:xfrm>
            <a:off x="484904" y="731432"/>
            <a:ext cx="337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EDA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38521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26AD068C-446A-04CE-21CB-4FE7BB970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75" y="1181095"/>
            <a:ext cx="5712714" cy="2642497"/>
          </a:xfrm>
          <a:prstGeom prst="rect">
            <a:avLst/>
          </a:prstGeom>
        </p:spPr>
      </p:pic>
      <p:grpSp>
        <p:nvGrpSpPr>
          <p:cNvPr id="43" name="画布 24">
            <a:extLst>
              <a:ext uri="{FF2B5EF4-FFF2-40B4-BE49-F238E27FC236}">
                <a16:creationId xmlns:a16="http://schemas.microsoft.com/office/drawing/2014/main" id="{1FE2A996-4EFC-E591-05E8-A2D23FE75463}"/>
              </a:ext>
            </a:extLst>
          </p:cNvPr>
          <p:cNvGrpSpPr/>
          <p:nvPr/>
        </p:nvGrpSpPr>
        <p:grpSpPr>
          <a:xfrm>
            <a:off x="1156607" y="1346276"/>
            <a:ext cx="2766046" cy="2679587"/>
            <a:chOff x="0" y="0"/>
            <a:chExt cx="2217420" cy="2240280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5195E60-EE54-F02F-45B8-99EC14C2CADC}"/>
                </a:ext>
              </a:extLst>
            </p:cNvPr>
            <p:cNvSpPr/>
            <p:nvPr/>
          </p:nvSpPr>
          <p:spPr>
            <a:xfrm>
              <a:off x="0" y="0"/>
              <a:ext cx="2217420" cy="2240280"/>
            </a:xfrm>
            <a:prstGeom prst="rect">
              <a:avLst/>
            </a:prstGeom>
            <a:solidFill>
              <a:prstClr val="white"/>
            </a:solidFill>
          </p:spPr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7D89F8E-3B28-478A-BA94-F691D19FCDF2}"/>
                </a:ext>
              </a:extLst>
            </p:cNvPr>
            <p:cNvCxnSpPr/>
            <p:nvPr/>
          </p:nvCxnSpPr>
          <p:spPr>
            <a:xfrm>
              <a:off x="556260" y="396240"/>
              <a:ext cx="792480" cy="76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C736ADE3-568F-0F08-128B-11DB08FE7EDD}"/>
                </a:ext>
              </a:extLst>
            </p:cNvPr>
            <p:cNvCxnSpPr/>
            <p:nvPr/>
          </p:nvCxnSpPr>
          <p:spPr>
            <a:xfrm flipH="1">
              <a:off x="220980" y="403860"/>
              <a:ext cx="335280" cy="5181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C2A876C-D544-D683-6BED-40B6EA58328F}"/>
                </a:ext>
              </a:extLst>
            </p:cNvPr>
            <p:cNvCxnSpPr/>
            <p:nvPr/>
          </p:nvCxnSpPr>
          <p:spPr>
            <a:xfrm>
              <a:off x="236220" y="922020"/>
              <a:ext cx="0" cy="586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1DE49C18-D4CE-1CF7-B3A3-D58736D1A8FA}"/>
                </a:ext>
              </a:extLst>
            </p:cNvPr>
            <p:cNvCxnSpPr/>
            <p:nvPr/>
          </p:nvCxnSpPr>
          <p:spPr>
            <a:xfrm>
              <a:off x="236220" y="1508760"/>
              <a:ext cx="373380" cy="472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CEEE4771-60F8-CD99-DD3D-36F6D5B26026}"/>
                </a:ext>
              </a:extLst>
            </p:cNvPr>
            <p:cNvCxnSpPr/>
            <p:nvPr/>
          </p:nvCxnSpPr>
          <p:spPr>
            <a:xfrm>
              <a:off x="601980" y="1958340"/>
              <a:ext cx="8077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5634116-CED1-2A20-4BE0-2D1A6565DA73}"/>
                </a:ext>
              </a:extLst>
            </p:cNvPr>
            <p:cNvCxnSpPr/>
            <p:nvPr/>
          </p:nvCxnSpPr>
          <p:spPr>
            <a:xfrm flipV="1">
              <a:off x="1379220" y="1546860"/>
              <a:ext cx="297180" cy="419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4ECC0FE-FBCC-A476-C589-886A248EFE6A}"/>
                </a:ext>
              </a:extLst>
            </p:cNvPr>
            <p:cNvCxnSpPr/>
            <p:nvPr/>
          </p:nvCxnSpPr>
          <p:spPr>
            <a:xfrm flipV="1">
              <a:off x="1676400" y="952500"/>
              <a:ext cx="0" cy="6019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CD23CD9D-A104-1BAC-85FD-24AF446C7CC4}"/>
                </a:ext>
              </a:extLst>
            </p:cNvPr>
            <p:cNvCxnSpPr/>
            <p:nvPr/>
          </p:nvCxnSpPr>
          <p:spPr>
            <a:xfrm flipH="1" flipV="1">
              <a:off x="1348740" y="419100"/>
              <a:ext cx="327660" cy="525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0452027A-FDCF-D1A9-EE7A-ABA149D0DE93}"/>
                </a:ext>
              </a:extLst>
            </p:cNvPr>
            <p:cNvCxnSpPr/>
            <p:nvPr/>
          </p:nvCxnSpPr>
          <p:spPr>
            <a:xfrm flipH="1" flipV="1">
              <a:off x="1668780" y="739140"/>
              <a:ext cx="7620" cy="190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8663B7B2-3BAC-9D0D-80FF-D0EF5BCD6C7C}"/>
                </a:ext>
              </a:extLst>
            </p:cNvPr>
            <p:cNvCxnSpPr/>
            <p:nvPr/>
          </p:nvCxnSpPr>
          <p:spPr>
            <a:xfrm flipH="1" flipV="1">
              <a:off x="1386840" y="281940"/>
              <a:ext cx="289560" cy="480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4AE7BA8-98AE-9E1F-0A7B-5ACF944F12D5}"/>
                </a:ext>
              </a:extLst>
            </p:cNvPr>
            <p:cNvCxnSpPr/>
            <p:nvPr/>
          </p:nvCxnSpPr>
          <p:spPr>
            <a:xfrm flipH="1">
              <a:off x="502920" y="281940"/>
              <a:ext cx="8763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4FC6D45E-8704-B103-01BF-4E6A9ABB2B86}"/>
                </a:ext>
              </a:extLst>
            </p:cNvPr>
            <p:cNvSpPr/>
            <p:nvPr/>
          </p:nvSpPr>
          <p:spPr>
            <a:xfrm>
              <a:off x="952500" y="1158240"/>
              <a:ext cx="60960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09163F00-A554-7559-90CF-048DC84321E4}"/>
                </a:ext>
              </a:extLst>
            </p:cNvPr>
            <p:cNvCxnSpPr/>
            <p:nvPr/>
          </p:nvCxnSpPr>
          <p:spPr>
            <a:xfrm flipV="1">
              <a:off x="967740" y="281940"/>
              <a:ext cx="0" cy="868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C56525CE-BFD4-3226-9571-331248E16D64}"/>
                </a:ext>
              </a:extLst>
            </p:cNvPr>
            <p:cNvCxnSpPr>
              <a:stCxn id="56" idx="5"/>
            </p:cNvCxnSpPr>
            <p:nvPr/>
          </p:nvCxnSpPr>
          <p:spPr>
            <a:xfrm flipH="1" flipV="1">
              <a:off x="502920" y="281940"/>
              <a:ext cx="501613" cy="9153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右大括号 58">
              <a:extLst>
                <a:ext uri="{FF2B5EF4-FFF2-40B4-BE49-F238E27FC236}">
                  <a16:creationId xmlns:a16="http://schemas.microsoft.com/office/drawing/2014/main" id="{3F2F7C64-B49B-E298-6CD6-96EA3EA77AD7}"/>
                </a:ext>
              </a:extLst>
            </p:cNvPr>
            <p:cNvSpPr/>
            <p:nvPr/>
          </p:nvSpPr>
          <p:spPr>
            <a:xfrm>
              <a:off x="1714500" y="754380"/>
              <a:ext cx="45719" cy="1752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文本框 2">
              <a:extLst>
                <a:ext uri="{FF2B5EF4-FFF2-40B4-BE49-F238E27FC236}">
                  <a16:creationId xmlns:a16="http://schemas.microsoft.com/office/drawing/2014/main" id="{7B42C8BD-8A24-3721-FAF5-6060044462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500" y="658790"/>
              <a:ext cx="502920" cy="298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pitch</a:t>
              </a:r>
              <a:endParaRPr kumimoji="0" lang="zh-CN" altLang="en-US" sz="105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2">
              <a:extLst>
                <a:ext uri="{FF2B5EF4-FFF2-40B4-BE49-F238E27FC236}">
                  <a16:creationId xmlns:a16="http://schemas.microsoft.com/office/drawing/2014/main" id="{D9F5A8FE-FDDB-B854-35C6-DDF0F89E38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840" y="530520"/>
              <a:ext cx="1021080" cy="298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Inlen/2+pitch</a:t>
              </a:r>
              <a:endParaRPr kumimoji="0" lang="zh-CN" altLang="en-US" sz="105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2">
              <a:extLst>
                <a:ext uri="{FF2B5EF4-FFF2-40B4-BE49-F238E27FC236}">
                  <a16:creationId xmlns:a16="http://schemas.microsoft.com/office/drawing/2014/main" id="{22A80B05-29DE-EDF9-1B49-D625F330CF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631190"/>
              <a:ext cx="228600" cy="298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r</a:t>
              </a:r>
              <a:endParaRPr kumimoji="0" lang="zh-CN" altLang="en-US" sz="105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2">
              <a:extLst>
                <a:ext uri="{FF2B5EF4-FFF2-40B4-BE49-F238E27FC236}">
                  <a16:creationId xmlns:a16="http://schemas.microsoft.com/office/drawing/2014/main" id="{7C2B50F7-C1DC-2395-D9EB-97C3C82249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43840"/>
              <a:ext cx="1021080" cy="298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point1</a:t>
              </a:r>
              <a:endParaRPr kumimoji="0" lang="zh-CN" altLang="en-US" sz="105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81A03E0B-1871-E3BA-A8C3-FC326A9EE6D5}"/>
                </a:ext>
              </a:extLst>
            </p:cNvPr>
            <p:cNvSpPr/>
            <p:nvPr/>
          </p:nvSpPr>
          <p:spPr>
            <a:xfrm>
              <a:off x="556260" y="388620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66" name="画布 48">
            <a:extLst>
              <a:ext uri="{FF2B5EF4-FFF2-40B4-BE49-F238E27FC236}">
                <a16:creationId xmlns:a16="http://schemas.microsoft.com/office/drawing/2014/main" id="{ED732C86-6C3B-5C43-4642-DDE3A2B5D1CA}"/>
              </a:ext>
            </a:extLst>
          </p:cNvPr>
          <p:cNvGrpSpPr/>
          <p:nvPr/>
        </p:nvGrpSpPr>
        <p:grpSpPr>
          <a:xfrm>
            <a:off x="1029637" y="4206675"/>
            <a:ext cx="2869017" cy="2551798"/>
            <a:chOff x="0" y="0"/>
            <a:chExt cx="2164080" cy="1920240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D843E4C6-30D8-6225-6544-A8F1B9C7FFD0}"/>
                </a:ext>
              </a:extLst>
            </p:cNvPr>
            <p:cNvSpPr/>
            <p:nvPr/>
          </p:nvSpPr>
          <p:spPr>
            <a:xfrm>
              <a:off x="0" y="0"/>
              <a:ext cx="2164080" cy="1920240"/>
            </a:xfrm>
            <a:prstGeom prst="rect">
              <a:avLst/>
            </a:prstGeom>
            <a:solidFill>
              <a:prstClr val="white"/>
            </a:solidFill>
          </p:spPr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9AB8ADF7-422C-7449-6F3D-A802A43F20F6}"/>
                </a:ext>
              </a:extLst>
            </p:cNvPr>
            <p:cNvCxnSpPr/>
            <p:nvPr/>
          </p:nvCxnSpPr>
          <p:spPr>
            <a:xfrm>
              <a:off x="571500" y="259080"/>
              <a:ext cx="1333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531985E-186C-25B6-D212-74B3866FC57A}"/>
                </a:ext>
              </a:extLst>
            </p:cNvPr>
            <p:cNvCxnSpPr/>
            <p:nvPr/>
          </p:nvCxnSpPr>
          <p:spPr>
            <a:xfrm>
              <a:off x="1905000" y="274320"/>
              <a:ext cx="15240" cy="1295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391DCE7F-CB3F-4C13-2FDD-15244A779AF4}"/>
                </a:ext>
              </a:extLst>
            </p:cNvPr>
            <p:cNvCxnSpPr/>
            <p:nvPr/>
          </p:nvCxnSpPr>
          <p:spPr>
            <a:xfrm flipH="1" flipV="1">
              <a:off x="624840" y="1569720"/>
              <a:ext cx="1287780" cy="76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B5A43DDC-2A71-778B-7767-0C6912CE3D29}"/>
                </a:ext>
              </a:extLst>
            </p:cNvPr>
            <p:cNvCxnSpPr/>
            <p:nvPr/>
          </p:nvCxnSpPr>
          <p:spPr>
            <a:xfrm>
              <a:off x="594360" y="472440"/>
              <a:ext cx="15240" cy="11201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54377B1A-5D66-09AC-6C95-1FE15C426445}"/>
                </a:ext>
              </a:extLst>
            </p:cNvPr>
            <p:cNvCxnSpPr/>
            <p:nvPr/>
          </p:nvCxnSpPr>
          <p:spPr>
            <a:xfrm flipV="1">
              <a:off x="586740" y="464820"/>
              <a:ext cx="1135380" cy="76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8166626C-8CB6-103E-3F39-739F9E99A2F2}"/>
                </a:ext>
              </a:extLst>
            </p:cNvPr>
            <p:cNvSpPr/>
            <p:nvPr/>
          </p:nvSpPr>
          <p:spPr>
            <a:xfrm>
              <a:off x="1242060" y="975360"/>
              <a:ext cx="53340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142D4510-9DB4-D428-4196-01405CB7DD7D}"/>
                </a:ext>
              </a:extLst>
            </p:cNvPr>
            <p:cNvCxnSpPr>
              <a:stCxn id="73" idx="7"/>
            </p:cNvCxnSpPr>
            <p:nvPr/>
          </p:nvCxnSpPr>
          <p:spPr>
            <a:xfrm flipV="1">
              <a:off x="1287589" y="274320"/>
              <a:ext cx="609791" cy="707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本框 2">
              <a:extLst>
                <a:ext uri="{FF2B5EF4-FFF2-40B4-BE49-F238E27FC236}">
                  <a16:creationId xmlns:a16="http://schemas.microsoft.com/office/drawing/2014/main" id="{B2F7FFC9-2E21-9BB7-A731-D1B3CBA65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48580"/>
              <a:ext cx="502920" cy="298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pitch</a:t>
              </a:r>
              <a:endParaRPr kumimoji="0" lang="zh-CN" altLang="en-US" sz="105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1B75BD6F-7D84-3E8C-E437-59EEBD0EFCFE}"/>
                </a:ext>
              </a:extLst>
            </p:cNvPr>
            <p:cNvCxnSpPr>
              <a:stCxn id="73" idx="0"/>
            </p:cNvCxnSpPr>
            <p:nvPr/>
          </p:nvCxnSpPr>
          <p:spPr>
            <a:xfrm flipH="1" flipV="1">
              <a:off x="1257300" y="259080"/>
              <a:ext cx="11430" cy="7162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右大括号 76">
              <a:extLst>
                <a:ext uri="{FF2B5EF4-FFF2-40B4-BE49-F238E27FC236}">
                  <a16:creationId xmlns:a16="http://schemas.microsoft.com/office/drawing/2014/main" id="{EBC61E8F-4EB5-5F91-7ED3-12801F7B9A6D}"/>
                </a:ext>
              </a:extLst>
            </p:cNvPr>
            <p:cNvSpPr/>
            <p:nvPr/>
          </p:nvSpPr>
          <p:spPr>
            <a:xfrm rot="10800000">
              <a:off x="518160" y="266700"/>
              <a:ext cx="45719" cy="2133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文本框 2">
              <a:extLst>
                <a:ext uri="{FF2B5EF4-FFF2-40B4-BE49-F238E27FC236}">
                  <a16:creationId xmlns:a16="http://schemas.microsoft.com/office/drawing/2014/main" id="{2FD26F6F-38C9-B363-D011-0BA070296C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1120" y="614340"/>
              <a:ext cx="228600" cy="298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r</a:t>
              </a:r>
              <a:endParaRPr kumimoji="0" lang="zh-CN" altLang="en-US" sz="105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9" name="文本框 2">
              <a:extLst>
                <a:ext uri="{FF2B5EF4-FFF2-40B4-BE49-F238E27FC236}">
                  <a16:creationId xmlns:a16="http://schemas.microsoft.com/office/drawing/2014/main" id="{545F986C-9320-37CF-69C6-B2F278A751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920" y="530520"/>
              <a:ext cx="1021080" cy="298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lvl="0" indent="200025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outlen/2</a:t>
              </a:r>
              <a:endParaRPr kumimoji="0" lang="zh-CN" altLang="en-US" sz="105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文本框 2">
              <a:extLst>
                <a:ext uri="{FF2B5EF4-FFF2-40B4-BE49-F238E27FC236}">
                  <a16:creationId xmlns:a16="http://schemas.microsoft.com/office/drawing/2014/main" id="{BEF981D0-3D2C-175D-0028-74DA35009F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0230" y="19980"/>
              <a:ext cx="693419" cy="299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point1</a:t>
              </a:r>
              <a:endParaRPr kumimoji="0" lang="zh-CN" altLang="en-US" sz="105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146DE4A7-D584-5BCF-51C3-1EEC3BE87418}"/>
                </a:ext>
              </a:extLst>
            </p:cNvPr>
            <p:cNvSpPr/>
            <p:nvPr/>
          </p:nvSpPr>
          <p:spPr>
            <a:xfrm>
              <a:off x="1882140" y="2590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85" name="图片 84">
            <a:extLst>
              <a:ext uri="{FF2B5EF4-FFF2-40B4-BE49-F238E27FC236}">
                <a16:creationId xmlns:a16="http://schemas.microsoft.com/office/drawing/2014/main" id="{47E3FCEC-0D79-FB5F-C9ED-5BA518945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37" y="4355656"/>
            <a:ext cx="4309417" cy="2023183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B1935762-4369-2FC7-0AC8-CA2F2CC5DC55}"/>
              </a:ext>
            </a:extLst>
          </p:cNvPr>
          <p:cNvSpPr txBox="1"/>
          <p:nvPr/>
        </p:nvSpPr>
        <p:spPr>
          <a:xfrm>
            <a:off x="6001848" y="6358549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Tcoil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C8E7D7-AD57-F039-8A8D-A28C84FDDFA0}"/>
              </a:ext>
            </a:extLst>
          </p:cNvPr>
          <p:cNvSpPr txBox="1"/>
          <p:nvPr/>
        </p:nvSpPr>
        <p:spPr>
          <a:xfrm>
            <a:off x="836807" y="502798"/>
            <a:ext cx="9293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Advanced Primitives---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Spiral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Shape (Octagon, Square, Circle,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Tcoil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314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8C49BDB-5036-8D1D-D3A0-E0F1C3BF1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160" y="177333"/>
            <a:ext cx="2935533" cy="28894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1E8F64-21EC-2CB6-4347-2FE3A8AE9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876" y="2488679"/>
            <a:ext cx="3986213" cy="3007143"/>
          </a:xfrm>
          <a:prstGeom prst="rect">
            <a:avLst/>
          </a:prstGeom>
        </p:spPr>
      </p:pic>
      <p:grpSp>
        <p:nvGrpSpPr>
          <p:cNvPr id="9" name="画布 64">
            <a:extLst>
              <a:ext uri="{FF2B5EF4-FFF2-40B4-BE49-F238E27FC236}">
                <a16:creationId xmlns:a16="http://schemas.microsoft.com/office/drawing/2014/main" id="{06137292-E76C-ADC5-46E4-099195F89146}"/>
              </a:ext>
            </a:extLst>
          </p:cNvPr>
          <p:cNvGrpSpPr/>
          <p:nvPr/>
        </p:nvGrpSpPr>
        <p:grpSpPr>
          <a:xfrm>
            <a:off x="2120629" y="3992251"/>
            <a:ext cx="2698506" cy="2625515"/>
            <a:chOff x="0" y="0"/>
            <a:chExt cx="2583180" cy="273558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AA58CB0-E749-4220-7F4F-D0D5EB710712}"/>
                </a:ext>
              </a:extLst>
            </p:cNvPr>
            <p:cNvSpPr/>
            <p:nvPr/>
          </p:nvSpPr>
          <p:spPr>
            <a:xfrm>
              <a:off x="0" y="0"/>
              <a:ext cx="2583180" cy="2735580"/>
            </a:xfrm>
            <a:prstGeom prst="rect">
              <a:avLst/>
            </a:prstGeom>
            <a:solidFill>
              <a:prstClr val="white"/>
            </a:solidFill>
          </p:spPr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36DB0AB-2AAA-B48F-14A0-D31C2B7140A9}"/>
                </a:ext>
              </a:extLst>
            </p:cNvPr>
            <p:cNvCxnSpPr/>
            <p:nvPr/>
          </p:nvCxnSpPr>
          <p:spPr>
            <a:xfrm>
              <a:off x="99060" y="1409701"/>
              <a:ext cx="2377440" cy="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BF591E3-8573-0E48-54A9-B515B199AB86}"/>
                </a:ext>
              </a:extLst>
            </p:cNvPr>
            <p:cNvCxnSpPr/>
            <p:nvPr/>
          </p:nvCxnSpPr>
          <p:spPr>
            <a:xfrm>
              <a:off x="1211580" y="243841"/>
              <a:ext cx="30480" cy="243840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DFA4831-9CFD-DA58-B0CA-367CFCA2CE68}"/>
                </a:ext>
              </a:extLst>
            </p:cNvPr>
            <p:cNvSpPr/>
            <p:nvPr/>
          </p:nvSpPr>
          <p:spPr>
            <a:xfrm>
              <a:off x="1203960" y="1394461"/>
              <a:ext cx="53340" cy="45719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A373A75-9558-DB8A-D7A7-F264C7281E5D}"/>
                </a:ext>
              </a:extLst>
            </p:cNvPr>
            <p:cNvSpPr/>
            <p:nvPr/>
          </p:nvSpPr>
          <p:spPr>
            <a:xfrm flipH="1">
              <a:off x="1211580" y="1676401"/>
              <a:ext cx="45719" cy="45719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3B10A31-E1A7-A870-30E7-CA46F8196354}"/>
                </a:ext>
              </a:extLst>
            </p:cNvPr>
            <p:cNvSpPr/>
            <p:nvPr/>
          </p:nvSpPr>
          <p:spPr>
            <a:xfrm>
              <a:off x="1508758" y="1684021"/>
              <a:ext cx="45719" cy="45719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56A7FC1-D7DE-BEDD-7C4B-1419287FB94F}"/>
                </a:ext>
              </a:extLst>
            </p:cNvPr>
            <p:cNvSpPr/>
            <p:nvPr/>
          </p:nvSpPr>
          <p:spPr>
            <a:xfrm>
              <a:off x="1508758" y="1394460"/>
              <a:ext cx="45719" cy="45719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文本框 2">
              <a:extLst>
                <a:ext uri="{FF2B5EF4-FFF2-40B4-BE49-F238E27FC236}">
                  <a16:creationId xmlns:a16="http://schemas.microsoft.com/office/drawing/2014/main" id="{C256AC6B-D782-58DF-8F57-547B793CF7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003" y="1417320"/>
              <a:ext cx="675836" cy="264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pitch/4.0</a:t>
              </a:r>
              <a:endParaRPr kumimoji="0" lang="zh-CN" altLang="en-US" sz="105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右大括号 17">
              <a:extLst>
                <a:ext uri="{FF2B5EF4-FFF2-40B4-BE49-F238E27FC236}">
                  <a16:creationId xmlns:a16="http://schemas.microsoft.com/office/drawing/2014/main" id="{B36D11FA-EDCA-D146-97C6-1B173E009927}"/>
                </a:ext>
              </a:extLst>
            </p:cNvPr>
            <p:cNvSpPr/>
            <p:nvPr/>
          </p:nvSpPr>
          <p:spPr>
            <a:xfrm rot="10800000">
              <a:off x="1114425" y="1452541"/>
              <a:ext cx="45085" cy="213360"/>
            </a:xfrm>
            <a:prstGeom prst="rightBrac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文本框 2">
              <a:extLst>
                <a:ext uri="{FF2B5EF4-FFF2-40B4-BE49-F238E27FC236}">
                  <a16:creationId xmlns:a16="http://schemas.microsoft.com/office/drawing/2014/main" id="{AE7A4832-317B-F1B2-84CD-F5538FDEA7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294" y="1118236"/>
              <a:ext cx="926464" cy="299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start center</a:t>
              </a:r>
              <a:endParaRPr kumimoji="0" lang="zh-CN" altLang="en-US" sz="105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右大括号 19">
              <a:extLst>
                <a:ext uri="{FF2B5EF4-FFF2-40B4-BE49-F238E27FC236}">
                  <a16:creationId xmlns:a16="http://schemas.microsoft.com/office/drawing/2014/main" id="{E66F29B8-7FB4-F1EA-C0C2-692AEE38E675}"/>
                </a:ext>
              </a:extLst>
            </p:cNvPr>
            <p:cNvSpPr/>
            <p:nvPr/>
          </p:nvSpPr>
          <p:spPr>
            <a:xfrm rot="5400000">
              <a:off x="1361098" y="1645603"/>
              <a:ext cx="45085" cy="213360"/>
            </a:xfrm>
            <a:prstGeom prst="rightBrac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文本框 2">
              <a:extLst>
                <a:ext uri="{FF2B5EF4-FFF2-40B4-BE49-F238E27FC236}">
                  <a16:creationId xmlns:a16="http://schemas.microsoft.com/office/drawing/2014/main" id="{1C080EAF-2D5D-7D20-310E-4CB8B8A637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7740" y="1729740"/>
              <a:ext cx="502285" cy="298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pitch</a:t>
              </a:r>
              <a:endParaRPr kumimoji="0" lang="zh-CN" altLang="en-US" sz="105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箭头: 右 21">
            <a:extLst>
              <a:ext uri="{FF2B5EF4-FFF2-40B4-BE49-F238E27FC236}">
                <a16:creationId xmlns:a16="http://schemas.microsoft.com/office/drawing/2014/main" id="{05CB6DAD-7D7A-ABA9-A738-274BCF3157F7}"/>
              </a:ext>
            </a:extLst>
          </p:cNvPr>
          <p:cNvSpPr/>
          <p:nvPr/>
        </p:nvSpPr>
        <p:spPr>
          <a:xfrm rot="5400000">
            <a:off x="2981899" y="3301019"/>
            <a:ext cx="708234" cy="581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642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DBAC87F-CB81-F31C-A9ED-F85DA4E1C4AE}"/>
              </a:ext>
            </a:extLst>
          </p:cNvPr>
          <p:cNvSpPr txBox="1"/>
          <p:nvPr/>
        </p:nvSpPr>
        <p:spPr>
          <a:xfrm>
            <a:off x="402285" y="318887"/>
            <a:ext cx="842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BowTie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Inductor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FA63C3D-758A-6B91-2784-BC11082BD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863" y="2749125"/>
            <a:ext cx="4105687" cy="176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5979672-20F1-1E2F-3978-E9D78CB09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949" y="4768442"/>
            <a:ext cx="4105687" cy="1498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88DF52E-E8A3-3256-DC14-EFE607EFB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889" y="843794"/>
            <a:ext cx="4084747" cy="167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FF2C492-3E12-ADEA-D744-CC2D9112EE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685" y="1812606"/>
            <a:ext cx="3692477" cy="163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DB8006A-6F7A-4506-D4D0-33EB2E8ECD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685" y="3685790"/>
            <a:ext cx="3692478" cy="140790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C21F763-88D5-89C7-616D-6E4AAC8CD754}"/>
              </a:ext>
            </a:extLst>
          </p:cNvPr>
          <p:cNvSpPr txBox="1"/>
          <p:nvPr/>
        </p:nvSpPr>
        <p:spPr>
          <a:xfrm>
            <a:off x="402285" y="1032077"/>
            <a:ext cx="337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Shape </a:t>
            </a:r>
            <a:r>
              <a:rPr kumimoji="0" lang="en-US" altLang="zh-C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ajustment</a:t>
            </a:r>
            <a:endParaRPr kumimoji="0" lang="en-US" altLang="zh-CN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（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aspect_ratio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side_extension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）</a:t>
            </a:r>
          </a:p>
        </p:txBody>
      </p:sp>
      <p:grpSp>
        <p:nvGrpSpPr>
          <p:cNvPr id="48" name="画布 122">
            <a:extLst>
              <a:ext uri="{FF2B5EF4-FFF2-40B4-BE49-F238E27FC236}">
                <a16:creationId xmlns:a16="http://schemas.microsoft.com/office/drawing/2014/main" id="{B3C9EE01-7490-061B-FA41-43EB79265F5A}"/>
              </a:ext>
            </a:extLst>
          </p:cNvPr>
          <p:cNvGrpSpPr/>
          <p:nvPr/>
        </p:nvGrpSpPr>
        <p:grpSpPr>
          <a:xfrm>
            <a:off x="490898" y="1966245"/>
            <a:ext cx="2964474" cy="1565760"/>
            <a:chOff x="296886" y="127783"/>
            <a:chExt cx="2964474" cy="1565760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7B3705DA-3138-2094-489D-C92E0922E5E2}"/>
                </a:ext>
              </a:extLst>
            </p:cNvPr>
            <p:cNvCxnSpPr/>
            <p:nvPr/>
          </p:nvCxnSpPr>
          <p:spPr>
            <a:xfrm>
              <a:off x="555966" y="662940"/>
              <a:ext cx="1485900" cy="76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3ECC7ECB-0A66-FF6C-2698-C17F0D0ED977}"/>
                </a:ext>
              </a:extLst>
            </p:cNvPr>
            <p:cNvCxnSpPr/>
            <p:nvPr/>
          </p:nvCxnSpPr>
          <p:spPr>
            <a:xfrm flipH="1">
              <a:off x="296886" y="655320"/>
              <a:ext cx="25908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E020561D-CA12-7606-0C01-300049E36863}"/>
                </a:ext>
              </a:extLst>
            </p:cNvPr>
            <p:cNvCxnSpPr/>
            <p:nvPr/>
          </p:nvCxnSpPr>
          <p:spPr>
            <a:xfrm>
              <a:off x="301625" y="960120"/>
              <a:ext cx="7620" cy="251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8EB8040-9EE0-A250-ADA4-070A06DE814B}"/>
                </a:ext>
              </a:extLst>
            </p:cNvPr>
            <p:cNvCxnSpPr/>
            <p:nvPr/>
          </p:nvCxnSpPr>
          <p:spPr>
            <a:xfrm>
              <a:off x="2049486" y="662940"/>
              <a:ext cx="243840" cy="3581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FFA7DD3-C58E-94EB-DE71-89890AC8BB84}"/>
                </a:ext>
              </a:extLst>
            </p:cNvPr>
            <p:cNvCxnSpPr/>
            <p:nvPr/>
          </p:nvCxnSpPr>
          <p:spPr>
            <a:xfrm>
              <a:off x="2278086" y="998220"/>
              <a:ext cx="0" cy="251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3887581C-D527-31BE-F18B-55A84ED32153}"/>
                </a:ext>
              </a:extLst>
            </p:cNvPr>
            <p:cNvSpPr/>
            <p:nvPr/>
          </p:nvSpPr>
          <p:spPr>
            <a:xfrm flipH="1">
              <a:off x="1302725" y="1341120"/>
              <a:ext cx="45719" cy="533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文本框 2">
              <a:extLst>
                <a:ext uri="{FF2B5EF4-FFF2-40B4-BE49-F238E27FC236}">
                  <a16:creationId xmlns:a16="http://schemas.microsoft.com/office/drawing/2014/main" id="{449BBD19-AFC4-1AE8-CDD9-250F42D69F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1852" y="1394459"/>
              <a:ext cx="1443354" cy="299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(x_center, y_center)</a:t>
              </a:r>
              <a:endParaRPr kumimoji="0" lang="zh-CN" altLang="en-US" sz="105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060DCBD9-EE6A-EC0B-ACEC-DBA8E1912B72}"/>
                </a:ext>
              </a:extLst>
            </p:cNvPr>
            <p:cNvSpPr/>
            <p:nvPr/>
          </p:nvSpPr>
          <p:spPr>
            <a:xfrm>
              <a:off x="2514306" y="134112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文本框 2">
              <a:extLst>
                <a:ext uri="{FF2B5EF4-FFF2-40B4-BE49-F238E27FC236}">
                  <a16:creationId xmlns:a16="http://schemas.microsoft.com/office/drawing/2014/main" id="{9888FDF9-A0B1-F1E4-92D9-48B9E42443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186" y="1341118"/>
              <a:ext cx="1146174" cy="299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(x_ori, y_ori)</a:t>
              </a:r>
              <a:endParaRPr kumimoji="0" lang="zh-CN" altLang="en-US" sz="105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649A5DF2-97BB-29E3-82F0-4404CD59F9F5}"/>
                </a:ext>
              </a:extLst>
            </p:cNvPr>
            <p:cNvCxnSpPr/>
            <p:nvPr/>
          </p:nvCxnSpPr>
          <p:spPr>
            <a:xfrm>
              <a:off x="426720" y="457200"/>
              <a:ext cx="1783080" cy="76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20D2C998-05DC-9195-82EA-E53C3CE78E65}"/>
                </a:ext>
              </a:extLst>
            </p:cNvPr>
            <p:cNvCxnSpPr/>
            <p:nvPr/>
          </p:nvCxnSpPr>
          <p:spPr>
            <a:xfrm flipH="1">
              <a:off x="2049486" y="457200"/>
              <a:ext cx="152694" cy="2133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4AE8C3B3-CEB5-259A-F75D-A8ADCDF31D8E}"/>
                </a:ext>
              </a:extLst>
            </p:cNvPr>
            <p:cNvCxnSpPr/>
            <p:nvPr/>
          </p:nvCxnSpPr>
          <p:spPr>
            <a:xfrm flipV="1">
              <a:off x="2049486" y="464820"/>
              <a:ext cx="0" cy="2209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弧形 61">
              <a:extLst>
                <a:ext uri="{FF2B5EF4-FFF2-40B4-BE49-F238E27FC236}">
                  <a16:creationId xmlns:a16="http://schemas.microsoft.com/office/drawing/2014/main" id="{64FB2B02-4C53-2972-2452-B31F54162BD9}"/>
                </a:ext>
              </a:extLst>
            </p:cNvPr>
            <p:cNvSpPr/>
            <p:nvPr/>
          </p:nvSpPr>
          <p:spPr>
            <a:xfrm>
              <a:off x="1988820" y="548640"/>
              <a:ext cx="137160" cy="5334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右大括号 62">
              <a:extLst>
                <a:ext uri="{FF2B5EF4-FFF2-40B4-BE49-F238E27FC236}">
                  <a16:creationId xmlns:a16="http://schemas.microsoft.com/office/drawing/2014/main" id="{0D66301D-2EB1-37E1-2104-5025B252E720}"/>
                </a:ext>
              </a:extLst>
            </p:cNvPr>
            <p:cNvSpPr/>
            <p:nvPr/>
          </p:nvSpPr>
          <p:spPr>
            <a:xfrm rot="16200000">
              <a:off x="2079966" y="297033"/>
              <a:ext cx="99354" cy="16031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文本框 2">
              <a:extLst>
                <a:ext uri="{FF2B5EF4-FFF2-40B4-BE49-F238E27FC236}">
                  <a16:creationId xmlns:a16="http://schemas.microsoft.com/office/drawing/2014/main" id="{7CD377F0-23F2-774D-08EE-481ADCAA72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306" y="127783"/>
              <a:ext cx="2599054" cy="299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deltax</a:t>
              </a:r>
              <a:r>
                <a:rPr kumimoji="0" lang="en-US" sz="105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 = </a:t>
              </a:r>
              <a:r>
                <a:rPr kumimoji="0" lang="en-US" sz="1050" b="0" i="0" u="none" strike="noStrike" kern="1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deltay</a:t>
              </a:r>
              <a:r>
                <a:rPr kumimoji="0" lang="en-US" sz="105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 = pitch/tan(rad(22.5))</a:t>
              </a:r>
              <a:endParaRPr kumimoji="0" lang="zh-CN" altLang="en-US" sz="10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2">
              <a:extLst>
                <a:ext uri="{FF2B5EF4-FFF2-40B4-BE49-F238E27FC236}">
                  <a16:creationId xmlns:a16="http://schemas.microsoft.com/office/drawing/2014/main" id="{C296B43D-965D-3357-E9CA-957478DA16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8740" y="426867"/>
              <a:ext cx="502920" cy="298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pitch</a:t>
              </a:r>
              <a:endParaRPr kumimoji="0" lang="zh-CN" altLang="en-US" sz="105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左大括号 65">
              <a:extLst>
                <a:ext uri="{FF2B5EF4-FFF2-40B4-BE49-F238E27FC236}">
                  <a16:creationId xmlns:a16="http://schemas.microsoft.com/office/drawing/2014/main" id="{1087C589-2759-5366-1234-6CCBCB0008A5}"/>
                </a:ext>
              </a:extLst>
            </p:cNvPr>
            <p:cNvSpPr/>
            <p:nvPr/>
          </p:nvSpPr>
          <p:spPr>
            <a:xfrm>
              <a:off x="1950721" y="472440"/>
              <a:ext cx="68580" cy="1905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4125454E-ED42-8CDD-7026-DD19FC9C9411}"/>
                </a:ext>
              </a:extLst>
            </p:cNvPr>
            <p:cNvCxnSpPr/>
            <p:nvPr/>
          </p:nvCxnSpPr>
          <p:spPr>
            <a:xfrm flipH="1">
              <a:off x="1316744" y="670560"/>
              <a:ext cx="1220" cy="6783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2">
              <a:extLst>
                <a:ext uri="{FF2B5EF4-FFF2-40B4-BE49-F238E27FC236}">
                  <a16:creationId xmlns:a16="http://schemas.microsoft.com/office/drawing/2014/main" id="{BB093BD1-145E-CDEA-9145-B1F52E04CA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620" y="913130"/>
              <a:ext cx="1442720" cy="298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Inlen/2</a:t>
              </a:r>
              <a:endParaRPr kumimoji="0" lang="zh-CN" altLang="en-US" sz="105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1502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7248A9-3BF6-3B30-C79F-0F279C14F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1" y="1269222"/>
            <a:ext cx="3939881" cy="34902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C0D157-2BCA-C652-F7C2-D264BF13B319}"/>
              </a:ext>
            </a:extLst>
          </p:cNvPr>
          <p:cNvSpPr txBox="1"/>
          <p:nvPr/>
        </p:nvSpPr>
        <p:spPr>
          <a:xfrm>
            <a:off x="1550840" y="5015975"/>
            <a:ext cx="386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ePCD1.0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BowTie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Inductor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69D0D4-2987-B1B9-240D-1D425A49E902}"/>
              </a:ext>
            </a:extLst>
          </p:cNvPr>
          <p:cNvSpPr txBox="1"/>
          <p:nvPr/>
        </p:nvSpPr>
        <p:spPr>
          <a:xfrm>
            <a:off x="7180670" y="4739205"/>
            <a:ext cx="449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Adding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aspect_ratio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4AAE6393-A674-A0DE-CB75-7BC8B1D42340}"/>
              </a:ext>
            </a:extLst>
          </p:cNvPr>
          <p:cNvSpPr/>
          <p:nvPr/>
        </p:nvSpPr>
        <p:spPr>
          <a:xfrm>
            <a:off x="5504715" y="2724802"/>
            <a:ext cx="10763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5" name="画布 223">
            <a:extLst>
              <a:ext uri="{FF2B5EF4-FFF2-40B4-BE49-F238E27FC236}">
                <a16:creationId xmlns:a16="http://schemas.microsoft.com/office/drawing/2014/main" id="{E4B6A1CD-4F19-B869-33FC-4DB1B68FEC76}"/>
              </a:ext>
            </a:extLst>
          </p:cNvPr>
          <p:cNvGrpSpPr/>
          <p:nvPr/>
        </p:nvGrpSpPr>
        <p:grpSpPr>
          <a:xfrm>
            <a:off x="6974037" y="1806325"/>
            <a:ext cx="4238674" cy="2678581"/>
            <a:chOff x="0" y="0"/>
            <a:chExt cx="3269274" cy="215646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D519315-C15A-97FA-C8E6-E6BE9D797CF1}"/>
                </a:ext>
              </a:extLst>
            </p:cNvPr>
            <p:cNvSpPr/>
            <p:nvPr/>
          </p:nvSpPr>
          <p:spPr>
            <a:xfrm>
              <a:off x="0" y="0"/>
              <a:ext cx="3268980" cy="2156460"/>
            </a:xfrm>
            <a:prstGeom prst="rect">
              <a:avLst/>
            </a:prstGeom>
            <a:solidFill>
              <a:prstClr val="white"/>
            </a:solidFill>
          </p:spPr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B574B3D-6D44-FE46-9E17-A3540FF97667}"/>
                </a:ext>
              </a:extLst>
            </p:cNvPr>
            <p:cNvCxnSpPr/>
            <p:nvPr/>
          </p:nvCxnSpPr>
          <p:spPr>
            <a:xfrm>
              <a:off x="541020" y="472440"/>
              <a:ext cx="7769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8E6848E2-6127-A262-8F73-882B3656453C}"/>
                </a:ext>
              </a:extLst>
            </p:cNvPr>
            <p:cNvCxnSpPr/>
            <p:nvPr/>
          </p:nvCxnSpPr>
          <p:spPr>
            <a:xfrm flipH="1">
              <a:off x="83820" y="472440"/>
              <a:ext cx="457200" cy="502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D3602B0-6A47-426F-91CA-E52F82926CD0}"/>
                </a:ext>
              </a:extLst>
            </p:cNvPr>
            <p:cNvCxnSpPr/>
            <p:nvPr/>
          </p:nvCxnSpPr>
          <p:spPr>
            <a:xfrm>
              <a:off x="1303020" y="464820"/>
              <a:ext cx="396240" cy="495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3DC1355F-04EC-AC4F-6546-35AF5EDA879D}"/>
                </a:ext>
              </a:extLst>
            </p:cNvPr>
            <p:cNvCxnSpPr/>
            <p:nvPr/>
          </p:nvCxnSpPr>
          <p:spPr>
            <a:xfrm>
              <a:off x="106385" y="960120"/>
              <a:ext cx="15239" cy="6629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C4E611A0-9423-03B0-5F05-9515A768F518}"/>
                </a:ext>
              </a:extLst>
            </p:cNvPr>
            <p:cNvCxnSpPr/>
            <p:nvPr/>
          </p:nvCxnSpPr>
          <p:spPr>
            <a:xfrm>
              <a:off x="121624" y="1630680"/>
              <a:ext cx="321556" cy="4495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64C44AEA-5101-E12A-B901-4CEF4040A572}"/>
                </a:ext>
              </a:extLst>
            </p:cNvPr>
            <p:cNvCxnSpPr/>
            <p:nvPr/>
          </p:nvCxnSpPr>
          <p:spPr>
            <a:xfrm>
              <a:off x="426720" y="2047875"/>
              <a:ext cx="952500" cy="9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6524EDE-9A1D-A48C-E58D-0F93A02CF43E}"/>
                </a:ext>
              </a:extLst>
            </p:cNvPr>
            <p:cNvCxnSpPr/>
            <p:nvPr/>
          </p:nvCxnSpPr>
          <p:spPr>
            <a:xfrm flipV="1">
              <a:off x="1386840" y="1623060"/>
              <a:ext cx="297180" cy="4343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92B5349-E6FE-EA0F-013C-E6CE579EEC12}"/>
                </a:ext>
              </a:extLst>
            </p:cNvPr>
            <p:cNvCxnSpPr/>
            <p:nvPr/>
          </p:nvCxnSpPr>
          <p:spPr>
            <a:xfrm flipH="1">
              <a:off x="1691640" y="960120"/>
              <a:ext cx="15240" cy="6934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F7605612-8F7B-B057-7C6F-6E079B917EF1}"/>
                </a:ext>
              </a:extLst>
            </p:cNvPr>
            <p:cNvCxnSpPr/>
            <p:nvPr/>
          </p:nvCxnSpPr>
          <p:spPr>
            <a:xfrm>
              <a:off x="526415" y="111420"/>
              <a:ext cx="7766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C75A13A-4405-256B-1B7C-FB9BBAB4F0E9}"/>
                </a:ext>
              </a:extLst>
            </p:cNvPr>
            <p:cNvCxnSpPr/>
            <p:nvPr/>
          </p:nvCxnSpPr>
          <p:spPr>
            <a:xfrm>
              <a:off x="1295400" y="119040"/>
              <a:ext cx="396240" cy="495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D49B6A5E-0ACB-B25F-14AB-13D0C190E96A}"/>
                </a:ext>
              </a:extLst>
            </p:cNvPr>
            <p:cNvCxnSpPr/>
            <p:nvPr/>
          </p:nvCxnSpPr>
          <p:spPr>
            <a:xfrm flipH="1">
              <a:off x="106385" y="119040"/>
              <a:ext cx="457200" cy="502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DC892C60-513D-F52F-B3A8-316D67D790B0}"/>
                </a:ext>
              </a:extLst>
            </p:cNvPr>
            <p:cNvCxnSpPr/>
            <p:nvPr/>
          </p:nvCxnSpPr>
          <p:spPr>
            <a:xfrm>
              <a:off x="120404" y="632460"/>
              <a:ext cx="1220" cy="25908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349A6610-CFA5-FFC0-30D8-D89AF788A4A9}"/>
                </a:ext>
              </a:extLst>
            </p:cNvPr>
            <p:cNvCxnSpPr/>
            <p:nvPr/>
          </p:nvCxnSpPr>
          <p:spPr>
            <a:xfrm>
              <a:off x="1691640" y="621960"/>
              <a:ext cx="0" cy="26196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右大括号 59">
              <a:extLst>
                <a:ext uri="{FF2B5EF4-FFF2-40B4-BE49-F238E27FC236}">
                  <a16:creationId xmlns:a16="http://schemas.microsoft.com/office/drawing/2014/main" id="{1729D09B-8E9D-3ED2-7A8F-52F90C513E1D}"/>
                </a:ext>
              </a:extLst>
            </p:cNvPr>
            <p:cNvSpPr/>
            <p:nvPr/>
          </p:nvSpPr>
          <p:spPr>
            <a:xfrm>
              <a:off x="1706880" y="621960"/>
              <a:ext cx="76200" cy="29244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文本框 2">
              <a:extLst>
                <a:ext uri="{FF2B5EF4-FFF2-40B4-BE49-F238E27FC236}">
                  <a16:creationId xmlns:a16="http://schemas.microsoft.com/office/drawing/2014/main" id="{6747FB06-B499-509C-2422-7878F306F0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2580" y="614340"/>
              <a:ext cx="1496694" cy="497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yinlen/aspect_ratio - yinlen</a:t>
              </a:r>
              <a:endParaRPr kumimoji="0" lang="zh-CN" altLang="en-US" sz="105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2AF6567E-FB6A-C2F8-E15F-C8012CAC1DF5}"/>
                </a:ext>
              </a:extLst>
            </p:cNvPr>
            <p:cNvCxnSpPr/>
            <p:nvPr/>
          </p:nvCxnSpPr>
          <p:spPr>
            <a:xfrm>
              <a:off x="1295400" y="129540"/>
              <a:ext cx="0" cy="35052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E85BF2BE-49FE-50C1-3668-AD569C4A2599}"/>
                </a:ext>
              </a:extLst>
            </p:cNvPr>
            <p:cNvCxnSpPr/>
            <p:nvPr/>
          </p:nvCxnSpPr>
          <p:spPr>
            <a:xfrm flipH="1">
              <a:off x="555965" y="121920"/>
              <a:ext cx="7620" cy="34290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7077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E336FE-E0B2-EE6D-FD9F-96FF12675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78" y="782427"/>
            <a:ext cx="7880120" cy="17406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AF12A7-2E39-AE1D-06CA-FD1EAF4DB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78" y="2381272"/>
            <a:ext cx="6053162" cy="16310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6D271D-0584-2A55-1D7B-5573CCE10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78" y="4012287"/>
            <a:ext cx="5671029" cy="19223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FA48B5-337D-69B8-5E58-790BA7B81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066" y="4012287"/>
            <a:ext cx="4120773" cy="195076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F15BFB4-388C-2D76-39D0-D40071661F5A}"/>
              </a:ext>
            </a:extLst>
          </p:cNvPr>
          <p:cNvSpPr txBox="1"/>
          <p:nvPr/>
        </p:nvSpPr>
        <p:spPr>
          <a:xfrm>
            <a:off x="703894" y="5934670"/>
            <a:ext cx="10058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  <a:latin typeface="+mn-ea"/>
              </a:rPr>
              <a:t>Carion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, Nicolas, et al. "End-to-end object detection with transformers."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+mn-ea"/>
              </a:rPr>
              <a:t>Computer Vision–ECCV 2020: 16th European Conference, Glasgow, UK, August 23–28, 2020, Proceedings, Part I 16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. Springer International Publishing, 2020.</a:t>
            </a:r>
            <a:endParaRPr lang="zh-CN" altLang="en-US" dirty="0"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F31064-C1BE-4B4D-9F7D-D5C4CCD6D75B}"/>
              </a:ext>
            </a:extLst>
          </p:cNvPr>
          <p:cNvSpPr txBox="1"/>
          <p:nvPr/>
        </p:nvSpPr>
        <p:spPr>
          <a:xfrm>
            <a:off x="770478" y="269966"/>
            <a:ext cx="78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DETR-series object detection-</a:t>
            </a:r>
            <a:r>
              <a:rPr lang="en-US" altLang="zh-CN" dirty="0"/>
              <a:t>---based on which I intend to conduct some experiments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9607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8A0BB5-4027-F983-831D-A8B7CDE6E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2" y="876288"/>
            <a:ext cx="5776955" cy="32766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9EF3A6-A4E1-F4F9-E38B-65B5D8A75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10" y="799293"/>
            <a:ext cx="3943379" cy="36338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A7AF5C4-21C4-712A-5536-2AE1A7495E45}"/>
              </a:ext>
            </a:extLst>
          </p:cNvPr>
          <p:cNvSpPr txBox="1"/>
          <p:nvPr/>
        </p:nvSpPr>
        <p:spPr>
          <a:xfrm>
            <a:off x="2727326" y="4152912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Deformable DETR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29C122-0DB8-0EF4-F197-0D3230531C85}"/>
              </a:ext>
            </a:extLst>
          </p:cNvPr>
          <p:cNvSpPr txBox="1"/>
          <p:nvPr/>
        </p:nvSpPr>
        <p:spPr>
          <a:xfrm>
            <a:off x="8216900" y="4521716"/>
            <a:ext cx="172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DAB-DETR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794479-D434-527A-F52B-5D2D33554487}"/>
              </a:ext>
            </a:extLst>
          </p:cNvPr>
          <p:cNvSpPr txBox="1"/>
          <p:nvPr/>
        </p:nvSpPr>
        <p:spPr>
          <a:xfrm>
            <a:off x="857250" y="4891048"/>
            <a:ext cx="94932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Zhu,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+mn-ea"/>
              </a:rPr>
              <a:t>Xizhou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, et al. "Deformable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+mn-ea"/>
              </a:rPr>
              <a:t>detr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: Deformable transformers for end-to-end object detection."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+mn-ea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+mn-ea"/>
              </a:rPr>
              <a:t> preprint arXiv:2010.04159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 (2020).</a:t>
            </a:r>
          </a:p>
          <a:p>
            <a:pPr>
              <a:spcAft>
                <a:spcPts val="600"/>
              </a:spcAft>
            </a:pP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Liu,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+mn-ea"/>
              </a:rPr>
              <a:t>Shilong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, et al. "Dab-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+mn-ea"/>
              </a:rPr>
              <a:t>detr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: Dynamic anchor boxes are better queries for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+mn-ea"/>
              </a:rPr>
              <a:t>detr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+mn-ea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+mn-ea"/>
              </a:rPr>
              <a:t> preprint arXiv:2201.12329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 (2022).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8555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4D8D75-71BF-EB3B-5197-90E8BBFBC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572" y="1446996"/>
            <a:ext cx="7410345" cy="37346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25B1A2-DB37-5ECB-BF4A-F13CAA4C6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04" y="1327384"/>
            <a:ext cx="2452705" cy="163831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F60F166-3D0E-D3EE-E0F0-713E1A8C5158}"/>
              </a:ext>
            </a:extLst>
          </p:cNvPr>
          <p:cNvSpPr txBox="1"/>
          <p:nvPr/>
        </p:nvSpPr>
        <p:spPr>
          <a:xfrm>
            <a:off x="882650" y="5264150"/>
            <a:ext cx="9780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Gu,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+mn-ea"/>
              </a:rPr>
              <a:t>Xiuye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, et al. "Open-vocabulary object detection via vision and language knowledge distillation."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+mn-ea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+mn-ea"/>
              </a:rPr>
              <a:t> preprint arXiv:2104.13921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 (2021).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365D28-00BA-BD02-7B10-5CE5BD9F69C6}"/>
              </a:ext>
            </a:extLst>
          </p:cNvPr>
          <p:cNvSpPr txBox="1"/>
          <p:nvPr/>
        </p:nvSpPr>
        <p:spPr>
          <a:xfrm>
            <a:off x="757646" y="444137"/>
            <a:ext cx="540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Open-set recognition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83232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9687</TotalTime>
  <Words>425</Words>
  <Application>Microsoft Office PowerPoint</Application>
  <PresentationFormat>宽屏</PresentationFormat>
  <Paragraphs>53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Introduction</dc:title>
  <dc:creator>韩 天哲</dc:creator>
  <cp:lastModifiedBy>天哲 韩</cp:lastModifiedBy>
  <cp:revision>225</cp:revision>
  <dcterms:created xsi:type="dcterms:W3CDTF">2020-12-02T02:17:47Z</dcterms:created>
  <dcterms:modified xsi:type="dcterms:W3CDTF">2023-06-19T07:25:56Z</dcterms:modified>
</cp:coreProperties>
</file>